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60" r:id="rId6"/>
    <p:sldId id="261" r:id="rId7"/>
    <p:sldId id="301" r:id="rId8"/>
    <p:sldId id="302" r:id="rId9"/>
    <p:sldId id="267" r:id="rId10"/>
    <p:sldId id="311" r:id="rId11"/>
    <p:sldId id="294" r:id="rId12"/>
    <p:sldId id="271" r:id="rId13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0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930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现有方法虽然取得了一定的性能，但仍存在以下几个缺陷：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）跨模态特征融合不足。如图</a:t>
            </a:r>
            <a:r>
              <a:rPr lang="en-US" altLang="zh-CN"/>
              <a:t>1</a:t>
            </a:r>
            <a:r>
              <a:rPr lang="zh-CN" altLang="en-US"/>
              <a:t>（</a:t>
            </a:r>
            <a:r>
              <a:rPr lang="en-US" altLang="zh-CN"/>
              <a:t>a</a:t>
            </a:r>
            <a:r>
              <a:rPr lang="zh-CN" altLang="en-US"/>
              <a:t>）所示，现有方法通常采用拼接、相加、相似性重新加权和注意力来融合来自不同模态的特征。然而，诸如连接和添加的线性操作不考虑上下文语义信息。虽然相似性加权和注意力可以捕获跨模态特征的一致性，但它只代表了原始信息的一部分。</a:t>
            </a:r>
            <a:endParaRPr lang="zh-CN" altLang="en-US"/>
          </a:p>
          <a:p>
            <a:r>
              <a:rPr lang="en-US" altLang="zh-CN"/>
              <a:t>2)</a:t>
            </a:r>
            <a:r>
              <a:rPr lang="zh-CN" altLang="en-US"/>
              <a:t>模糊特征分类现有的方法仅在新闻级别（图像</a:t>
            </a:r>
            <a:r>
              <a:rPr lang="en-US" altLang="zh-CN"/>
              <a:t>-</a:t>
            </a:r>
            <a:r>
              <a:rPr lang="zh-CN" altLang="en-US"/>
              <a:t>文本对）实现检测，并且不考虑特征级别（图像和文本之间）的差异。如图</a:t>
            </a:r>
            <a:r>
              <a:rPr lang="en-US" altLang="zh-CN"/>
              <a:t>1</a:t>
            </a:r>
            <a:r>
              <a:rPr lang="zh-CN" altLang="en-US"/>
              <a:t>（</a:t>
            </a:r>
            <a:r>
              <a:rPr lang="en-US" altLang="zh-CN"/>
              <a:t>a</a:t>
            </a:r>
            <a:r>
              <a:rPr lang="zh-CN" altLang="en-US"/>
              <a:t>）所示，由于来自不同新闻的跨模态特征的高度相似性，这可能导致图像</a:t>
            </a:r>
            <a:r>
              <a:rPr lang="en-US" altLang="zh-CN"/>
              <a:t>-</a:t>
            </a:r>
            <a:r>
              <a:rPr lang="zh-CN" altLang="en-US"/>
              <a:t>文本对的不正确配对。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一个可变掩码阈值矩阵</a:t>
            </a:r>
            <a:r>
              <a:rPr lang="en-US" altLang="zh-CN"/>
              <a:t>Θ</a:t>
            </a:r>
            <a:r>
              <a:rPr lang="zh-CN" altLang="en-US"/>
              <a:t>，通过将查询和键连接到一个全连接网络中来计算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35.png"/><Relationship Id="rId16" Type="http://schemas.openxmlformats.org/officeDocument/2006/relationships/image" Target="../media/image34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43.png"/><Relationship Id="rId14" Type="http://schemas.openxmlformats.org/officeDocument/2006/relationships/image" Target="../media/image42.png"/><Relationship Id="rId13" Type="http://schemas.openxmlformats.org/officeDocument/2006/relationships/image" Target="../media/image35.png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3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724140" y="5937885"/>
            <a:ext cx="374840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Tingting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7400" y="5257800"/>
            <a:ext cx="252095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 2025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14800" y="5181600"/>
            <a:ext cx="483171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https://github.com/zzhhfut/CCNet-AAAI2025.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2" name="object 38"/>
          <p:cNvSpPr txBox="1"/>
          <p:nvPr>
            <p:custDataLst>
              <p:tags r:id="rId15"/>
            </p:custDataLst>
          </p:nvPr>
        </p:nvSpPr>
        <p:spPr>
          <a:xfrm>
            <a:off x="533146" y="1448003"/>
            <a:ext cx="1086358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Dense Audio-Visual Event Localization under Cross-Modal Consistency and Multi-Temporal Granular Collaboration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7"/>
          </p:nvPr>
        </p:nvSpPr>
        <p:spPr/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9745" y="2676525"/>
            <a:ext cx="11191875" cy="1504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9200"/>
            <a:ext cx="6403975" cy="563118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sp>
        <p:nvSpPr>
          <p:cNvPr id="20" name="文本框 19"/>
          <p:cNvSpPr txBox="1"/>
          <p:nvPr/>
        </p:nvSpPr>
        <p:spPr>
          <a:xfrm>
            <a:off x="6553200" y="1981200"/>
            <a:ext cx="53467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Not all temporal segments contain audio or visual events, indicating that some segments may harbor background noise or other event-irrelevant information.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Each event may span various temporal windows. Considering interactions among audio </a:t>
            </a:r>
            <a:r>
              <a:rPr lang="en-US" altLang="zh-CN"/>
              <a:t>and visual features at different temporal granularities would benefit the model.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04305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47800"/>
            <a:ext cx="12174220" cy="4356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447800"/>
            <a:ext cx="5591175" cy="3048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1295400"/>
            <a:ext cx="5629275" cy="1524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400" y="4953000"/>
            <a:ext cx="4391025" cy="4000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5200" y="3352800"/>
            <a:ext cx="4914900" cy="1524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7600" y="5486400"/>
            <a:ext cx="4772025" cy="4762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4419600"/>
            <a:ext cx="4591050" cy="236728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239000" y="9906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Cross-Modal Interaction branch (CMI)</a:t>
            </a:r>
            <a:endParaRPr lang="en-US" altLang="zh-CN"/>
          </a:p>
        </p:txBody>
      </p:sp>
      <p:sp>
        <p:nvSpPr>
          <p:cNvPr id="28" name="文本框 27"/>
          <p:cNvSpPr txBox="1"/>
          <p:nvPr/>
        </p:nvSpPr>
        <p:spPr>
          <a:xfrm>
            <a:off x="7315200" y="28956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Temporal Consistency-Gated branch (TCG)</a:t>
            </a:r>
            <a:endParaRPr lang="en-US" altLang="zh-CN"/>
          </a:p>
        </p:txBody>
      </p:sp>
      <p:sp>
        <p:nvSpPr>
          <p:cNvPr id="34" name="文本框 33"/>
          <p:cNvSpPr txBox="1"/>
          <p:nvPr/>
        </p:nvSpPr>
        <p:spPr>
          <a:xfrm>
            <a:off x="152400" y="19812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Cross-modal Consistency Collaboration</a:t>
            </a:r>
            <a:endParaRPr lang="en-US" altLang="zh-CN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000" y="2438400"/>
            <a:ext cx="4305300" cy="19145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8400" y="6172200"/>
            <a:ext cx="514350" cy="276225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5486400" y="6096000"/>
            <a:ext cx="770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stride</a:t>
            </a:r>
            <a:endParaRPr lang="en-US" altLang="zh-CN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1600" y="6477000"/>
            <a:ext cx="1933575" cy="27622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77200" y="6019800"/>
            <a:ext cx="2668905" cy="254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48600" y="6400800"/>
            <a:ext cx="3657600" cy="400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4572000"/>
            <a:ext cx="4152900" cy="215265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1371600"/>
            <a:ext cx="5095875" cy="237617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4648200"/>
            <a:ext cx="3714750" cy="21336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1752600"/>
            <a:ext cx="4248150" cy="3905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1400" y="2362200"/>
            <a:ext cx="4305300" cy="3714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9400" y="3352800"/>
            <a:ext cx="5133975" cy="8001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2800" y="914400"/>
            <a:ext cx="3657600" cy="40005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6248400" y="17526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C2F</a:t>
            </a:r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6248400" y="3352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F2C</a:t>
            </a:r>
            <a:endParaRPr lang="en-US" altLang="zh-CN"/>
          </a:p>
        </p:txBody>
      </p:sp>
      <p:grpSp>
        <p:nvGrpSpPr>
          <p:cNvPr id="36" name="组合 35"/>
          <p:cNvGrpSpPr/>
          <p:nvPr/>
        </p:nvGrpSpPr>
        <p:grpSpPr>
          <a:xfrm>
            <a:off x="7010400" y="4267200"/>
            <a:ext cx="2828290" cy="275590"/>
            <a:chOff x="11040" y="6720"/>
            <a:chExt cx="4454" cy="434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720" y="6720"/>
              <a:ext cx="2775" cy="435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040" y="6720"/>
              <a:ext cx="1425" cy="3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4770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1447800"/>
            <a:ext cx="4591050" cy="6381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2286000"/>
            <a:ext cx="11581765" cy="20237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rcRect b="30233"/>
          <a:stretch>
            <a:fillRect/>
          </a:stretch>
        </p:blipFill>
        <p:spPr>
          <a:xfrm>
            <a:off x="2133600" y="1600200"/>
            <a:ext cx="5972175" cy="2286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4267200"/>
            <a:ext cx="5524500" cy="20574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153400" y="1905000"/>
            <a:ext cx="39357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We report mAPs at tIoU thresholds ranging from 0.5 to 0.9 in increments of 0.1.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Additionally, we report the average mAP (denoted as ‘Avg.’), calculated across an expanded range of thresholds [0.1:0.1:0.9],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762000"/>
            <a:ext cx="4561205" cy="14395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00" y="762000"/>
            <a:ext cx="4683760" cy="9956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1828800"/>
            <a:ext cx="5895975" cy="10096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" y="2971800"/>
            <a:ext cx="10937875" cy="39141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7"/>
          </p:nvPr>
        </p:nvSpPr>
        <p:spPr>
          <a:xfrm>
            <a:off x="9387840" y="6515100"/>
            <a:ext cx="2804160" cy="342900"/>
          </a:xfrm>
        </p:spPr>
        <p:txBody>
          <a:bodyPr/>
          <a:p>
            <a:fld id="{B6F15528-21DE-4FAA-801E-634DDDAF4B2B}" type="slidenum">
              <a:rPr/>
            </a:fld>
            <a:endParaRPr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133600"/>
            <a:ext cx="11763375" cy="27914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M2IxYjZlOTljOWQ1ZGZmNmM0MTA5MTQwMDU0N2IzYmYifQ=="/>
  <p:tag name="COMMONDATA" val="eyJoZGlkIjoiMDljYzUzMWQ4OWI0YzBkYjYzMDRhZTY5ZjZkYmFmYTg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2679</Words>
  <Application>WPS 演示</Application>
  <PresentationFormat>On-screen Show (4:3)</PresentationFormat>
  <Paragraphs>177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WPS_1641559061</cp:lastModifiedBy>
  <cp:revision>71</cp:revision>
  <dcterms:created xsi:type="dcterms:W3CDTF">2023-09-17T03:47:00Z</dcterms:created>
  <dcterms:modified xsi:type="dcterms:W3CDTF">2025-01-05T07:29:50Z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2023-09-22T08:00:00Z</vt:filetime>
  </property>
  <property fmtid="{D5CDD505-2E9C-101B-9397-08002B2CF9AE}" pid="5" name="ICV">
    <vt:lpwstr>35CC469372154A1AAC60CE79D74B3722_13</vt:lpwstr>
  </property>
  <property fmtid="{D5CDD505-2E9C-101B-9397-08002B2CF9AE}" pid="6" name="KSOProductBuildVer">
    <vt:lpwstr>2052-12.1.0.19770</vt:lpwstr>
  </property>
</Properties>
</file>